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rlow Condensed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Condensed Bold" panose="020B0604020202020204" charset="0"/>
      <p:regular r:id="rId20"/>
    </p:embeddedFont>
    <p:embeddedFont>
      <p:font typeface="TT Hove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132" y="2623628"/>
            <a:ext cx="13313735" cy="5325494"/>
          </a:xfrm>
          <a:custGeom>
            <a:avLst/>
            <a:gdLst/>
            <a:ahLst/>
            <a:cxnLst/>
            <a:rect l="l" t="t" r="r" b="b"/>
            <a:pathLst>
              <a:path w="13313735" h="5325494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2901" y="3491669"/>
            <a:ext cx="14302199" cy="3303662"/>
            <a:chOff x="0" y="0"/>
            <a:chExt cx="19069598" cy="4404883"/>
          </a:xfrm>
        </p:grpSpPr>
        <p:sp>
          <p:nvSpPr>
            <p:cNvPr id="4" name="TextBox 4"/>
            <p:cNvSpPr txBox="1"/>
            <p:nvPr/>
          </p:nvSpPr>
          <p:spPr>
            <a:xfrm>
              <a:off x="0" y="152400"/>
              <a:ext cx="19069598" cy="316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42"/>
                </a:lnSpc>
              </a:pPr>
              <a:r>
                <a:rPr lang="en-US" sz="8942" b="1" spc="-62" dirty="0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WEEKEND PHONE USAGE VS ACADEMIC PERFORMANCE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6363"/>
              <a:ext cx="19069598" cy="858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 u="none">
                  <a:solidFill>
                    <a:srgbClr val="323232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9th grade only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0854" y="25203"/>
            <a:ext cx="404380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TEAM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08577" y="25203"/>
            <a:ext cx="404380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2025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4417A9-1EC9-4501-B576-D8C1C63FAC53}"/>
              </a:ext>
            </a:extLst>
          </p:cNvPr>
          <p:cNvSpPr txBox="1"/>
          <p:nvPr/>
        </p:nvSpPr>
        <p:spPr>
          <a:xfrm>
            <a:off x="230854" y="9296725"/>
            <a:ext cx="9144000" cy="965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s-MX" sz="1800" b="1" dirty="0" err="1">
                <a:effectLst/>
                <a:latin typeface="Roboto Condensed Bold" panose="020B0604020202020204" charset="0"/>
                <a:ea typeface="Roboto Condensed Bold" panose="020B0604020202020204" charset="0"/>
                <a:cs typeface="Times New Roman" panose="02020603050405020304" pitchFamily="18" charset="0"/>
              </a:rPr>
              <a:t>Xingyi</a:t>
            </a:r>
            <a:r>
              <a:rPr lang="es-MX" sz="1800" b="1" dirty="0">
                <a:effectLst/>
                <a:latin typeface="Roboto Condensed Bold" panose="020B0604020202020204" charset="0"/>
                <a:ea typeface="Roboto Condensed Bold" panose="020B0604020202020204" charset="0"/>
                <a:cs typeface="Times New Roman" panose="02020603050405020304" pitchFamily="18" charset="0"/>
              </a:rPr>
              <a:t> Yao</a:t>
            </a:r>
            <a:endParaRPr lang="es-MX" sz="2400" dirty="0">
              <a:effectLst/>
              <a:latin typeface="Roboto Condensed Bold" panose="020B0604020202020204" charset="0"/>
              <a:ea typeface="Roboto Condensed Bold" panose="020B060402020202020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b="1" dirty="0">
                <a:latin typeface="Roboto Condensed Bold" panose="020B0604020202020204" charset="0"/>
                <a:ea typeface="Roboto Condensed Bold" panose="020B0604020202020204" charset="0"/>
                <a:cs typeface="Times New Roman" panose="02020603050405020304" pitchFamily="18" charset="0"/>
              </a:rPr>
              <a:t>Martin Campos Enriquez</a:t>
            </a:r>
            <a:endParaRPr lang="es-MX" sz="2400" dirty="0">
              <a:latin typeface="Roboto Condensed Bold" panose="020B0604020202020204" charset="0"/>
              <a:ea typeface="Roboto Condensed Bold" panose="020B060402020202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s-MX" sz="1800" b="1" dirty="0">
                <a:effectLst/>
                <a:latin typeface="Roboto Condensed Bold" panose="020B0604020202020204" charset="0"/>
                <a:ea typeface="Roboto Condensed Bold" panose="020B0604020202020204" charset="0"/>
                <a:cs typeface="Times New Roman" panose="02020603050405020304" pitchFamily="18" charset="0"/>
              </a:rPr>
              <a:t>Vania Ariadna De la Cruz Castillo</a:t>
            </a:r>
            <a:endParaRPr lang="es-MX" sz="2400" dirty="0">
              <a:effectLst/>
              <a:latin typeface="Roboto Condensed Bold" panose="020B0604020202020204" charset="0"/>
              <a:ea typeface="Roboto Condensed Bol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855" y="1257894"/>
            <a:ext cx="11090652" cy="7771212"/>
          </a:xfrm>
          <a:custGeom>
            <a:avLst/>
            <a:gdLst/>
            <a:ahLst/>
            <a:cxnLst/>
            <a:rect l="l" t="t" r="r" b="b"/>
            <a:pathLst>
              <a:path w="11090652" h="7771212">
                <a:moveTo>
                  <a:pt x="0" y="0"/>
                </a:moveTo>
                <a:lnTo>
                  <a:pt x="11090652" y="0"/>
                </a:lnTo>
                <a:lnTo>
                  <a:pt x="11090652" y="7771212"/>
                </a:lnTo>
                <a:lnTo>
                  <a:pt x="0" y="777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577760" y="3104611"/>
            <a:ext cx="5808095" cy="0"/>
          </a:xfrm>
          <a:prstGeom prst="line">
            <a:avLst/>
          </a:prstGeom>
          <a:ln w="104775" cap="flat">
            <a:solidFill>
              <a:srgbClr val="EFD1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704316" y="489999"/>
            <a:ext cx="5554984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en-US" sz="8400" b="1" spc="-84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LINEAR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5065" y="4043148"/>
            <a:ext cx="6473487" cy="5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just">
              <a:lnSpc>
                <a:spcPts val="3380"/>
              </a:lnSpc>
              <a:buFont typeface="Arial"/>
              <a:buChar char="•"/>
            </a:pPr>
            <a:r>
              <a:rPr lang="en-US" sz="2600" b="1" spc="-26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 line has a slightly negative slope, but very close to zero.</a:t>
            </a:r>
          </a:p>
          <a:p>
            <a:pPr algn="just">
              <a:lnSpc>
                <a:spcPts val="3380"/>
              </a:lnSpc>
            </a:pPr>
            <a:endParaRPr lang="en-US" sz="2600" b="1" spc="-26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561342" lvl="1" indent="-280671" algn="just">
              <a:lnSpc>
                <a:spcPts val="3380"/>
              </a:lnSpc>
              <a:buFont typeface="Arial"/>
              <a:buChar char="•"/>
            </a:pPr>
            <a:r>
              <a:rPr lang="en-US" sz="2600" b="1" spc="-26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This means as phone usage increases, GPA barely changes.</a:t>
            </a:r>
          </a:p>
          <a:p>
            <a:pPr algn="just">
              <a:lnSpc>
                <a:spcPts val="3380"/>
              </a:lnSpc>
            </a:pPr>
            <a:endParaRPr lang="en-US" sz="2600" b="1" spc="-26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561342" lvl="1" indent="-280671" algn="just">
              <a:lnSpc>
                <a:spcPts val="3380"/>
              </a:lnSpc>
              <a:buFont typeface="Arial"/>
              <a:buChar char="•"/>
            </a:pPr>
            <a:r>
              <a:rPr lang="en-US" sz="2600" b="1" spc="-26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There is high dispersion (spread) in GPA values at all phone usage levels.</a:t>
            </a:r>
          </a:p>
          <a:p>
            <a:pPr algn="just">
              <a:lnSpc>
                <a:spcPts val="3380"/>
              </a:lnSpc>
            </a:pPr>
            <a:endParaRPr lang="en-US" sz="2600" b="1" spc="-26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561342" lvl="1" indent="-280671" algn="just">
              <a:lnSpc>
                <a:spcPts val="3380"/>
              </a:lnSpc>
              <a:buFont typeface="Arial"/>
              <a:buChar char="•"/>
            </a:pPr>
            <a:r>
              <a:rPr lang="en-US" sz="2600" b="1" spc="-26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 low slope suggests that weekend phone usage does NOT meaningfully predict GPA.</a:t>
            </a:r>
          </a:p>
          <a:p>
            <a:pPr algn="l">
              <a:lnSpc>
                <a:spcPts val="2730"/>
              </a:lnSpc>
            </a:pPr>
            <a:endParaRPr lang="en-US" sz="2600" b="1" spc="-26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0" lvl="0" indent="0" algn="l">
              <a:lnSpc>
                <a:spcPts val="2730"/>
              </a:lnSpc>
            </a:pPr>
            <a:endParaRPr lang="en-US" sz="2600" b="1" spc="-26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0105" y="4032565"/>
            <a:ext cx="12087790" cy="3854078"/>
          </a:xfrm>
          <a:custGeom>
            <a:avLst/>
            <a:gdLst/>
            <a:ahLst/>
            <a:cxnLst/>
            <a:rect l="l" t="t" r="r" b="b"/>
            <a:pathLst>
              <a:path w="12087790" h="3854078">
                <a:moveTo>
                  <a:pt x="0" y="0"/>
                </a:moveTo>
                <a:lnTo>
                  <a:pt x="12087790" y="0"/>
                </a:lnTo>
                <a:lnTo>
                  <a:pt x="12087790" y="3854078"/>
                </a:lnTo>
                <a:lnTo>
                  <a:pt x="0" y="3854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3" t="-3848" r="-4191" b="-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5073" y="8115243"/>
            <a:ext cx="6103247" cy="695622"/>
            <a:chOff x="0" y="0"/>
            <a:chExt cx="1607440" cy="183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7440" cy="183209"/>
            </a:xfrm>
            <a:custGeom>
              <a:avLst/>
              <a:gdLst/>
              <a:ahLst/>
              <a:cxnLst/>
              <a:rect l="l" t="t" r="r" b="b"/>
              <a:pathLst>
                <a:path w="1607440" h="183209">
                  <a:moveTo>
                    <a:pt x="1404240" y="0"/>
                  </a:moveTo>
                  <a:cubicBezTo>
                    <a:pt x="1516464" y="0"/>
                    <a:pt x="1607440" y="41013"/>
                    <a:pt x="1607440" y="91605"/>
                  </a:cubicBezTo>
                  <a:cubicBezTo>
                    <a:pt x="1607440" y="142196"/>
                    <a:pt x="1516464" y="183209"/>
                    <a:pt x="1404240" y="183209"/>
                  </a:cubicBezTo>
                  <a:lnTo>
                    <a:pt x="203200" y="183209"/>
                  </a:lnTo>
                  <a:cubicBezTo>
                    <a:pt x="90976" y="183209"/>
                    <a:pt x="0" y="142196"/>
                    <a:pt x="0" y="91605"/>
                  </a:cubicBezTo>
                  <a:cubicBezTo>
                    <a:pt x="0" y="4101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F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07440" cy="21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069" y="9135122"/>
            <a:ext cx="7300893" cy="767919"/>
            <a:chOff x="0" y="0"/>
            <a:chExt cx="1922869" cy="202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2869" cy="202250"/>
            </a:xfrm>
            <a:custGeom>
              <a:avLst/>
              <a:gdLst/>
              <a:ahLst/>
              <a:cxnLst/>
              <a:rect l="l" t="t" r="r" b="b"/>
              <a:pathLst>
                <a:path w="1922869" h="202250">
                  <a:moveTo>
                    <a:pt x="54081" y="0"/>
                  </a:moveTo>
                  <a:lnTo>
                    <a:pt x="1868788" y="0"/>
                  </a:lnTo>
                  <a:cubicBezTo>
                    <a:pt x="1883131" y="0"/>
                    <a:pt x="1896887" y="5698"/>
                    <a:pt x="1907029" y="15840"/>
                  </a:cubicBezTo>
                  <a:cubicBezTo>
                    <a:pt x="1917171" y="25982"/>
                    <a:pt x="1922869" y="39738"/>
                    <a:pt x="1922869" y="54081"/>
                  </a:cubicBezTo>
                  <a:lnTo>
                    <a:pt x="1922869" y="148169"/>
                  </a:lnTo>
                  <a:cubicBezTo>
                    <a:pt x="1922869" y="178037"/>
                    <a:pt x="1898656" y="202250"/>
                    <a:pt x="1868788" y="202250"/>
                  </a:cubicBezTo>
                  <a:lnTo>
                    <a:pt x="54081" y="202250"/>
                  </a:lnTo>
                  <a:cubicBezTo>
                    <a:pt x="39738" y="202250"/>
                    <a:pt x="25982" y="196552"/>
                    <a:pt x="15840" y="186410"/>
                  </a:cubicBezTo>
                  <a:cubicBezTo>
                    <a:pt x="5698" y="176268"/>
                    <a:pt x="0" y="162513"/>
                    <a:pt x="0" y="148169"/>
                  </a:cubicBezTo>
                  <a:lnTo>
                    <a:pt x="0" y="54081"/>
                  </a:lnTo>
                  <a:cubicBezTo>
                    <a:pt x="0" y="24213"/>
                    <a:pt x="24213" y="0"/>
                    <a:pt x="54081" y="0"/>
                  </a:cubicBezTo>
                  <a:close/>
                </a:path>
              </a:pathLst>
            </a:custGeom>
            <a:solidFill>
              <a:srgbClr val="EFE4D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22869" cy="230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2320" y="381000"/>
            <a:ext cx="1115167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en-US" sz="8400" b="1" spc="-84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LINEAR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129905"/>
            <a:ext cx="5489620" cy="215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399" b="1" spc="-33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Linear Regression Equation:</a:t>
            </a:r>
          </a:p>
          <a:p>
            <a:pPr algn="l">
              <a:lnSpc>
                <a:spcPts val="3900"/>
              </a:lnSpc>
            </a:pPr>
            <a:endParaRPr lang="en-US" sz="3399" b="1" spc="-33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734055" lvl="1" indent="-367027" algn="l">
              <a:lnSpc>
                <a:spcPts val="4419"/>
              </a:lnSpc>
              <a:buFont typeface="Arial"/>
              <a:buChar char="•"/>
            </a:pPr>
            <a:r>
              <a:rPr lang="en-US" sz="3399" b="1" spc="-33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Academic_Performance = </a:t>
            </a:r>
          </a:p>
          <a:p>
            <a:pPr marL="0" lvl="0" indent="0" algn="l">
              <a:lnSpc>
                <a:spcPts val="4419"/>
              </a:lnSpc>
            </a:pPr>
            <a:endParaRPr lang="en-US" sz="3399" b="1" spc="-33">
              <a:solidFill>
                <a:srgbClr val="323232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923095"/>
            <a:ext cx="1623060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19"/>
              </a:lnSpc>
            </a:pPr>
            <a:r>
              <a:rPr lang="en-US" sz="3399" b="1" spc="-33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 linear regression model shows no significant relationship between weekend phone usage and academic performance (p = 0.885). The R² value is nearly zero, indicating that phone usage explains almost none of the variation in GPA.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8320" y="9220200"/>
            <a:ext cx="7916391" cy="55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2"/>
              </a:lnSpc>
              <a:spcBef>
                <a:spcPct val="0"/>
              </a:spcBef>
            </a:pPr>
            <a:r>
              <a:rPr lang="en-US" sz="3474" b="1" spc="-34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76.12 − 0.05 × Weekend_Usage_Hours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52320" y="1666875"/>
            <a:ext cx="6492240" cy="0"/>
          </a:xfrm>
          <a:prstGeom prst="line">
            <a:avLst/>
          </a:prstGeom>
          <a:ln w="95250" cap="flat">
            <a:solidFill>
              <a:srgbClr val="94B1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737116" y="-358173"/>
            <a:ext cx="0" cy="1826736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11768" y="4122037"/>
            <a:ext cx="5817974" cy="1372254"/>
            <a:chOff x="0" y="0"/>
            <a:chExt cx="1532306" cy="3614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2306" cy="361417"/>
            </a:xfrm>
            <a:custGeom>
              <a:avLst/>
              <a:gdLst/>
              <a:ahLst/>
              <a:cxnLst/>
              <a:rect l="l" t="t" r="r" b="b"/>
              <a:pathLst>
                <a:path w="1532306" h="361417">
                  <a:moveTo>
                    <a:pt x="83833" y="0"/>
                  </a:moveTo>
                  <a:lnTo>
                    <a:pt x="1448473" y="0"/>
                  </a:lnTo>
                  <a:cubicBezTo>
                    <a:pt x="1470707" y="0"/>
                    <a:pt x="1492030" y="8832"/>
                    <a:pt x="1507752" y="24554"/>
                  </a:cubicBezTo>
                  <a:cubicBezTo>
                    <a:pt x="1523474" y="40276"/>
                    <a:pt x="1532306" y="61599"/>
                    <a:pt x="1532306" y="83833"/>
                  </a:cubicBezTo>
                  <a:lnTo>
                    <a:pt x="1532306" y="277583"/>
                  </a:lnTo>
                  <a:cubicBezTo>
                    <a:pt x="1532306" y="299817"/>
                    <a:pt x="1523474" y="321141"/>
                    <a:pt x="1507752" y="336863"/>
                  </a:cubicBezTo>
                  <a:cubicBezTo>
                    <a:pt x="1492030" y="352584"/>
                    <a:pt x="1470707" y="361417"/>
                    <a:pt x="1448473" y="361417"/>
                  </a:cubicBezTo>
                  <a:lnTo>
                    <a:pt x="83833" y="361417"/>
                  </a:lnTo>
                  <a:cubicBezTo>
                    <a:pt x="61599" y="361417"/>
                    <a:pt x="40276" y="352584"/>
                    <a:pt x="24554" y="336863"/>
                  </a:cubicBezTo>
                  <a:cubicBezTo>
                    <a:pt x="8832" y="321141"/>
                    <a:pt x="0" y="299817"/>
                    <a:pt x="0" y="277583"/>
                  </a:cubicBezTo>
                  <a:lnTo>
                    <a:pt x="0" y="83833"/>
                  </a:lnTo>
                  <a:cubicBezTo>
                    <a:pt x="0" y="61599"/>
                    <a:pt x="8832" y="40276"/>
                    <a:pt x="24554" y="24554"/>
                  </a:cubicBezTo>
                  <a:cubicBezTo>
                    <a:pt x="40276" y="8832"/>
                    <a:pt x="61599" y="0"/>
                    <a:pt x="83833" y="0"/>
                  </a:cubicBezTo>
                  <a:close/>
                </a:path>
              </a:pathLst>
            </a:custGeom>
            <a:solidFill>
              <a:srgbClr val="EFE4DB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32306" cy="418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Since the p-value = 0.7264 is much greater than 0.05, we fail to reject the null hypothesis.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739907" y="2611326"/>
            <a:ext cx="9896886" cy="4385525"/>
          </a:xfrm>
          <a:custGeom>
            <a:avLst/>
            <a:gdLst/>
            <a:ahLst/>
            <a:cxnLst/>
            <a:rect l="l" t="t" r="r" b="b"/>
            <a:pathLst>
              <a:path w="9896886" h="4385525">
                <a:moveTo>
                  <a:pt x="0" y="0"/>
                </a:moveTo>
                <a:lnTo>
                  <a:pt x="9896885" y="0"/>
                </a:lnTo>
                <a:lnTo>
                  <a:pt x="9896885" y="4385525"/>
                </a:lnTo>
                <a:lnTo>
                  <a:pt x="0" y="4385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19551" y="516098"/>
            <a:ext cx="10960105" cy="1329851"/>
            <a:chOff x="0" y="0"/>
            <a:chExt cx="2886612" cy="3502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6612" cy="350249"/>
            </a:xfrm>
            <a:custGeom>
              <a:avLst/>
              <a:gdLst/>
              <a:ahLst/>
              <a:cxnLst/>
              <a:rect l="l" t="t" r="r" b="b"/>
              <a:pathLst>
                <a:path w="2886612" h="350249">
                  <a:moveTo>
                    <a:pt x="2683412" y="0"/>
                  </a:moveTo>
                  <a:cubicBezTo>
                    <a:pt x="2795636" y="0"/>
                    <a:pt x="2886612" y="78406"/>
                    <a:pt x="2886612" y="175124"/>
                  </a:cubicBezTo>
                  <a:cubicBezTo>
                    <a:pt x="2886612" y="271843"/>
                    <a:pt x="2795636" y="350249"/>
                    <a:pt x="2683412" y="350249"/>
                  </a:cubicBezTo>
                  <a:lnTo>
                    <a:pt x="203200" y="350249"/>
                  </a:lnTo>
                  <a:cubicBezTo>
                    <a:pt x="90976" y="350249"/>
                    <a:pt x="0" y="271843"/>
                    <a:pt x="0" y="175124"/>
                  </a:cubicBezTo>
                  <a:cubicBezTo>
                    <a:pt x="0" y="784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F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886612" cy="407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19551" y="7762228"/>
            <a:ext cx="10960105" cy="1774123"/>
            <a:chOff x="0" y="0"/>
            <a:chExt cx="2886612" cy="4672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86612" cy="467259"/>
            </a:xfrm>
            <a:custGeom>
              <a:avLst/>
              <a:gdLst/>
              <a:ahLst/>
              <a:cxnLst/>
              <a:rect l="l" t="t" r="r" b="b"/>
              <a:pathLst>
                <a:path w="2886612" h="467259">
                  <a:moveTo>
                    <a:pt x="2683412" y="0"/>
                  </a:moveTo>
                  <a:cubicBezTo>
                    <a:pt x="2795636" y="0"/>
                    <a:pt x="2886612" y="104599"/>
                    <a:pt x="2886612" y="233629"/>
                  </a:cubicBezTo>
                  <a:cubicBezTo>
                    <a:pt x="2886612" y="362659"/>
                    <a:pt x="2795636" y="467259"/>
                    <a:pt x="2683412" y="467259"/>
                  </a:cubicBezTo>
                  <a:lnTo>
                    <a:pt x="203200" y="467259"/>
                  </a:lnTo>
                  <a:cubicBezTo>
                    <a:pt x="90976" y="467259"/>
                    <a:pt x="0" y="362659"/>
                    <a:pt x="0" y="233629"/>
                  </a:cubicBezTo>
                  <a:cubicBezTo>
                    <a:pt x="0" y="1045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EFD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886612" cy="52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739907" y="7849825"/>
            <a:ext cx="9519393" cy="161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"</a:t>
            </a:r>
            <a:r>
              <a:rPr lang="en-US" sz="2899" b="1" u="none" strike="noStrike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The t-test shows no significant difference in academic performance between students with high vs. low weekend phone usage (p = 0.7264), suggesting that phone use alone may not strongly affect GPA."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9739" y="598174"/>
            <a:ext cx="1054991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“Ther</a:t>
            </a:r>
            <a:r>
              <a:rPr lang="en-US" sz="2999" b="1" u="none" strike="noStrike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 is no statistically significant difference in academic performance between the High and Low weekend phone usage groups”.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0669" y="516098"/>
            <a:ext cx="5280172" cy="3167789"/>
            <a:chOff x="0" y="0"/>
            <a:chExt cx="7040229" cy="422371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42875"/>
              <a:ext cx="7040229" cy="2400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7"/>
                </a:lnSpc>
                <a:spcBef>
                  <a:spcPct val="0"/>
                </a:spcBef>
              </a:pPr>
              <a:r>
                <a:rPr lang="en-US" sz="5075" b="1" u="none" strike="noStrike" spc="-50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T-TEST RESULTS (HYPOTHESIS TESTING)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34034"/>
              <a:ext cx="7040229" cy="1289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en-US" sz="2700" b="1" u="none" strike="noStrike">
                  <a:solidFill>
                    <a:srgbClr val="000000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Test Applied: Two-sample t-test comparing GPA between High and Low Usage groups.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1768" y="5910688"/>
            <a:ext cx="5817974" cy="19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1" lvl="1" indent="-269871" algn="just">
              <a:lnSpc>
                <a:spcPts val="3174"/>
              </a:lnSpc>
              <a:buFont typeface="Arial"/>
              <a:buChar char="•"/>
            </a:pPr>
            <a:r>
              <a:rPr lang="en-US" sz="2499" b="1" spc="-24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Null hypothesis (H₀): The mean GPA of High and Low usage groups is the same.</a:t>
            </a:r>
          </a:p>
          <a:p>
            <a:pPr algn="just">
              <a:lnSpc>
                <a:spcPts val="3174"/>
              </a:lnSpc>
            </a:pPr>
            <a:endParaRPr lang="en-US" sz="2499" b="1" spc="-24">
              <a:solidFill>
                <a:srgbClr val="0000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539741" lvl="1" indent="-269871" algn="just">
              <a:lnSpc>
                <a:spcPts val="3174"/>
              </a:lnSpc>
              <a:buFont typeface="Arial"/>
              <a:buChar char="•"/>
            </a:pPr>
            <a:r>
              <a:rPr lang="en-US" sz="2499" b="1" spc="-24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Alternative hypothesis (H₁): The mean GPA is different between the two groups.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669" y="8317339"/>
            <a:ext cx="5223982" cy="115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646" lvl="1" indent="-256323" algn="l">
              <a:lnSpc>
                <a:spcPts val="3015"/>
              </a:lnSpc>
              <a:buFont typeface="Arial"/>
              <a:buChar char="•"/>
            </a:pPr>
            <a:r>
              <a:rPr lang="en-US" sz="2374" b="1" spc="-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t-statistic: 0.35 (very close to 0)</a:t>
            </a:r>
          </a:p>
          <a:p>
            <a:pPr algn="just">
              <a:lnSpc>
                <a:spcPts val="3015"/>
              </a:lnSpc>
            </a:pPr>
            <a:endParaRPr lang="en-US" sz="2374" b="1" spc="-23">
              <a:solidFill>
                <a:srgbClr val="0000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marL="512646" lvl="1" indent="-256323" algn="l">
              <a:lnSpc>
                <a:spcPts val="3015"/>
              </a:lnSpc>
              <a:buFont typeface="Arial"/>
              <a:buChar char="•"/>
            </a:pPr>
            <a:r>
              <a:rPr lang="en-US" sz="2374" b="1" spc="-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95% Confidence Interval: [−2.08, 2.98] 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EFD187"/>
          </a:solidFill>
        </p:spPr>
      </p:sp>
      <p:grpSp>
        <p:nvGrpSpPr>
          <p:cNvPr id="3" name="Group 3"/>
          <p:cNvGrpSpPr/>
          <p:nvPr/>
        </p:nvGrpSpPr>
        <p:grpSpPr>
          <a:xfrm>
            <a:off x="5607369" y="1365529"/>
            <a:ext cx="11362320" cy="7555943"/>
            <a:chOff x="0" y="0"/>
            <a:chExt cx="122225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2256" cy="812800"/>
            </a:xfrm>
            <a:custGeom>
              <a:avLst/>
              <a:gdLst/>
              <a:ahLst/>
              <a:cxnLst/>
              <a:rect l="l" t="t" r="r" b="b"/>
              <a:pathLst>
                <a:path w="1222256" h="812800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824" r="-1639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23248" y="2364386"/>
            <a:ext cx="6982269" cy="5558227"/>
            <a:chOff x="0" y="0"/>
            <a:chExt cx="9309692" cy="741097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9309692" cy="7410970"/>
            </a:xfrm>
            <a:prstGeom prst="rect">
              <a:avLst/>
            </a:prstGeom>
            <a:solidFill>
              <a:srgbClr val="EFD18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24778" y="580641"/>
              <a:ext cx="8260135" cy="1280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38"/>
                </a:lnSpc>
              </a:pPr>
              <a:r>
                <a:rPr lang="en-US" sz="6520" b="1" spc="-65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CONCLUSIONS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78" y="2177514"/>
              <a:ext cx="8260135" cy="4690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009"/>
                </a:lnSpc>
              </a:pPr>
              <a:r>
                <a:rPr lang="en-US" sz="2863" b="1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The data does not support a significant relationship between weekend phone usage and academic performance. Both linear regression and hypothesis testing suggest that phone usage alone is not a meaningful predictor of GPA among 9th-grade students.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61196"/>
            <a:ext cx="8870900" cy="4588118"/>
            <a:chOff x="0" y="0"/>
            <a:chExt cx="11827867" cy="6117491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1827867" cy="3790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05"/>
                </a:lnSpc>
              </a:pPr>
              <a:r>
                <a:rPr lang="en-US" sz="7024" b="1" spc="-49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WEEKEND PHONE USAGE VS ACADEMIC PERFORMANCE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00259"/>
              <a:ext cx="11827867" cy="1917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25"/>
                </a:lnSpc>
                <a:spcBef>
                  <a:spcPct val="0"/>
                </a:spcBef>
              </a:pPr>
              <a:r>
                <a:rPr lang="en-US" sz="2732" b="1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Many teenagers use their smartphones often, especially on weekends. This project explores whether using the phone too much can negatively affect school performance.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246204"/>
            <a:ext cx="8243710" cy="1055899"/>
            <a:chOff x="0" y="0"/>
            <a:chExt cx="10991613" cy="140786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991613" cy="1407866"/>
              <a:chOff x="0" y="0"/>
              <a:chExt cx="4826145" cy="660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26145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4826145" h="660400">
                    <a:moveTo>
                      <a:pt x="4701685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01685" y="0"/>
                    </a:lnTo>
                    <a:cubicBezTo>
                      <a:pt x="4770265" y="0"/>
                      <a:pt x="4826145" y="55880"/>
                      <a:pt x="4826145" y="124460"/>
                    </a:cubicBezTo>
                    <a:lnTo>
                      <a:pt x="4826145" y="535940"/>
                    </a:lnTo>
                    <a:cubicBezTo>
                      <a:pt x="4826145" y="604520"/>
                      <a:pt x="4770265" y="660400"/>
                      <a:pt x="4701685" y="660400"/>
                    </a:cubicBezTo>
                    <a:close/>
                  </a:path>
                </a:pathLst>
              </a:custGeom>
              <a:solidFill>
                <a:srgbClr val="F1E4CC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17908" y="484067"/>
              <a:ext cx="10231530" cy="468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9"/>
                </a:lnSpc>
              </a:pPr>
              <a:r>
                <a:rPr lang="en-US" sz="2494" b="1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9TH GRADE ONLY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59088" y="568341"/>
            <a:ext cx="6100212" cy="9150318"/>
            <a:chOff x="0" y="0"/>
            <a:chExt cx="6350000" cy="9525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r="-62570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5333" y="-290155"/>
            <a:ext cx="19278600" cy="5568347"/>
            <a:chOff x="0" y="0"/>
            <a:chExt cx="6521403" cy="1883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21403" cy="1883614"/>
            </a:xfrm>
            <a:custGeom>
              <a:avLst/>
              <a:gdLst/>
              <a:ahLst/>
              <a:cxnLst/>
              <a:rect l="l" t="t" r="r" b="b"/>
              <a:pathLst>
                <a:path w="6521403" h="1883614">
                  <a:moveTo>
                    <a:pt x="0" y="0"/>
                  </a:moveTo>
                  <a:lnTo>
                    <a:pt x="6521403" y="0"/>
                  </a:lnTo>
                  <a:lnTo>
                    <a:pt x="6521403" y="1883614"/>
                  </a:lnTo>
                  <a:lnTo>
                    <a:pt x="0" y="1883614"/>
                  </a:lnTo>
                  <a:close/>
                </a:path>
              </a:pathLst>
            </a:custGeom>
            <a:solidFill>
              <a:srgbClr val="F1E4C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610285" y="0"/>
            <a:ext cx="7677715" cy="5287717"/>
          </a:xfrm>
          <a:custGeom>
            <a:avLst/>
            <a:gdLst/>
            <a:ahLst/>
            <a:cxnLst/>
            <a:rect l="l" t="t" r="r" b="b"/>
            <a:pathLst>
              <a:path w="7677715" h="5287717">
                <a:moveTo>
                  <a:pt x="0" y="0"/>
                </a:moveTo>
                <a:lnTo>
                  <a:pt x="7677715" y="0"/>
                </a:lnTo>
                <a:lnTo>
                  <a:pt x="7677715" y="5287717"/>
                </a:lnTo>
                <a:lnTo>
                  <a:pt x="0" y="528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51084" y="6374938"/>
            <a:ext cx="4529466" cy="836755"/>
            <a:chOff x="0" y="0"/>
            <a:chExt cx="1192946" cy="2203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2946" cy="220380"/>
            </a:xfrm>
            <a:custGeom>
              <a:avLst/>
              <a:gdLst/>
              <a:ahLst/>
              <a:cxnLst/>
              <a:rect l="l" t="t" r="r" b="b"/>
              <a:pathLst>
                <a:path w="1192946" h="220380">
                  <a:moveTo>
                    <a:pt x="107682" y="0"/>
                  </a:moveTo>
                  <a:lnTo>
                    <a:pt x="1085264" y="0"/>
                  </a:lnTo>
                  <a:cubicBezTo>
                    <a:pt x="1113823" y="0"/>
                    <a:pt x="1141212" y="11345"/>
                    <a:pt x="1161406" y="31539"/>
                  </a:cubicBezTo>
                  <a:cubicBezTo>
                    <a:pt x="1181601" y="51734"/>
                    <a:pt x="1192946" y="79123"/>
                    <a:pt x="1192946" y="107682"/>
                  </a:cubicBezTo>
                  <a:lnTo>
                    <a:pt x="1192946" y="112698"/>
                  </a:lnTo>
                  <a:cubicBezTo>
                    <a:pt x="1192946" y="141257"/>
                    <a:pt x="1181601" y="168646"/>
                    <a:pt x="1161406" y="188841"/>
                  </a:cubicBezTo>
                  <a:cubicBezTo>
                    <a:pt x="1141212" y="209035"/>
                    <a:pt x="1113823" y="220380"/>
                    <a:pt x="1085264" y="220380"/>
                  </a:cubicBezTo>
                  <a:lnTo>
                    <a:pt x="107682" y="220380"/>
                  </a:lnTo>
                  <a:cubicBezTo>
                    <a:pt x="79123" y="220380"/>
                    <a:pt x="51734" y="209035"/>
                    <a:pt x="31539" y="188841"/>
                  </a:cubicBezTo>
                  <a:cubicBezTo>
                    <a:pt x="11345" y="168646"/>
                    <a:pt x="0" y="141257"/>
                    <a:pt x="0" y="112698"/>
                  </a:cubicBezTo>
                  <a:lnTo>
                    <a:pt x="0" y="107682"/>
                  </a:lnTo>
                  <a:cubicBezTo>
                    <a:pt x="0" y="79123"/>
                    <a:pt x="11345" y="51734"/>
                    <a:pt x="31539" y="31539"/>
                  </a:cubicBezTo>
                  <a:cubicBezTo>
                    <a:pt x="51734" y="11345"/>
                    <a:pt x="79123" y="0"/>
                    <a:pt x="107682" y="0"/>
                  </a:cubicBezTo>
                  <a:close/>
                </a:path>
              </a:pathLst>
            </a:custGeom>
            <a:solidFill>
              <a:srgbClr val="F1E4C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92946" cy="277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HYPOTHESIS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30296" y="6374938"/>
            <a:ext cx="4318846" cy="836755"/>
            <a:chOff x="0" y="0"/>
            <a:chExt cx="1137474" cy="220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7474" cy="220380"/>
            </a:xfrm>
            <a:custGeom>
              <a:avLst/>
              <a:gdLst/>
              <a:ahLst/>
              <a:cxnLst/>
              <a:rect l="l" t="t" r="r" b="b"/>
              <a:pathLst>
                <a:path w="1137474" h="220380">
                  <a:moveTo>
                    <a:pt x="110190" y="0"/>
                  </a:moveTo>
                  <a:lnTo>
                    <a:pt x="1027284" y="0"/>
                  </a:lnTo>
                  <a:cubicBezTo>
                    <a:pt x="1088140" y="0"/>
                    <a:pt x="1137474" y="49334"/>
                    <a:pt x="1137474" y="110190"/>
                  </a:cubicBezTo>
                  <a:lnTo>
                    <a:pt x="1137474" y="110190"/>
                  </a:lnTo>
                  <a:cubicBezTo>
                    <a:pt x="1137474" y="171046"/>
                    <a:pt x="1088140" y="220380"/>
                    <a:pt x="1027284" y="220380"/>
                  </a:cubicBezTo>
                  <a:lnTo>
                    <a:pt x="110190" y="220380"/>
                  </a:lnTo>
                  <a:cubicBezTo>
                    <a:pt x="49334" y="220380"/>
                    <a:pt x="0" y="171046"/>
                    <a:pt x="0" y="110190"/>
                  </a:cubicBezTo>
                  <a:lnTo>
                    <a:pt x="0" y="110190"/>
                  </a:lnTo>
                  <a:cubicBezTo>
                    <a:pt x="0" y="49334"/>
                    <a:pt x="49334" y="0"/>
                    <a:pt x="110190" y="0"/>
                  </a:cubicBezTo>
                  <a:close/>
                </a:path>
              </a:pathLst>
            </a:custGeom>
            <a:solidFill>
              <a:srgbClr val="F1E4C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37474" cy="277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323232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PURPOSE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0522" y="5803419"/>
            <a:ext cx="1480520" cy="1465715"/>
          </a:xfrm>
          <a:custGeom>
            <a:avLst/>
            <a:gdLst/>
            <a:ahLst/>
            <a:cxnLst/>
            <a:rect l="l" t="t" r="r" b="b"/>
            <a:pathLst>
              <a:path w="1480520" h="1465715">
                <a:moveTo>
                  <a:pt x="0" y="0"/>
                </a:moveTo>
                <a:lnTo>
                  <a:pt x="1480520" y="0"/>
                </a:lnTo>
                <a:lnTo>
                  <a:pt x="1480520" y="1465715"/>
                </a:lnTo>
                <a:lnTo>
                  <a:pt x="0" y="1465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01822" y="5860860"/>
            <a:ext cx="1277152" cy="1350834"/>
          </a:xfrm>
          <a:custGeom>
            <a:avLst/>
            <a:gdLst/>
            <a:ahLst/>
            <a:cxnLst/>
            <a:rect l="l" t="t" r="r" b="b"/>
            <a:pathLst>
              <a:path w="1277152" h="1350834">
                <a:moveTo>
                  <a:pt x="0" y="0"/>
                </a:moveTo>
                <a:lnTo>
                  <a:pt x="1277152" y="0"/>
                </a:lnTo>
                <a:lnTo>
                  <a:pt x="1277152" y="1350834"/>
                </a:lnTo>
                <a:lnTo>
                  <a:pt x="0" y="135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969988"/>
            <a:ext cx="8673122" cy="23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7"/>
              </a:lnSpc>
              <a:spcBef>
                <a:spcPct val="0"/>
              </a:spcBef>
            </a:pPr>
            <a:r>
              <a:rPr lang="en-US" sz="5706" b="1" u="none">
                <a:solidFill>
                  <a:srgbClr val="32323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Do students who use their phones more on weekends get lower grades (GPA)?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62025"/>
            <a:ext cx="1003804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r>
              <a:rPr lang="en-US" sz="3699" b="1" u="none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RESEARCH QUESTION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0522" y="7426971"/>
            <a:ext cx="7442331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 b="1" u="none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Students who spend more time on their phones will have lower grades.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6969" y="7426971"/>
            <a:ext cx="7442331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 b="1" u="none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Use basic statistics and graphs to find out if there's a connection between phone use and academic performance.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6549" y="2198558"/>
            <a:ext cx="18970390" cy="1502786"/>
          </a:xfrm>
          <a:prstGeom prst="rect">
            <a:avLst/>
          </a:prstGeom>
          <a:solidFill>
            <a:srgbClr val="EFD187"/>
          </a:solidFill>
        </p:spPr>
      </p:sp>
      <p:sp>
        <p:nvSpPr>
          <p:cNvPr id="3" name="AutoShape 3"/>
          <p:cNvSpPr/>
          <p:nvPr/>
        </p:nvSpPr>
        <p:spPr>
          <a:xfrm>
            <a:off x="-101900" y="4177594"/>
            <a:ext cx="18846449" cy="1502786"/>
          </a:xfrm>
          <a:prstGeom prst="rect">
            <a:avLst/>
          </a:prstGeom>
          <a:solidFill>
            <a:srgbClr val="EFD187"/>
          </a:solidFill>
        </p:spPr>
      </p:sp>
      <p:sp>
        <p:nvSpPr>
          <p:cNvPr id="4" name="AutoShape 4"/>
          <p:cNvSpPr/>
          <p:nvPr/>
        </p:nvSpPr>
        <p:spPr>
          <a:xfrm>
            <a:off x="5874292" y="802118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7479860" y="6283501"/>
            <a:ext cx="3457923" cy="3313325"/>
            <a:chOff x="0" y="0"/>
            <a:chExt cx="910729" cy="8726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729" cy="872645"/>
            </a:xfrm>
            <a:custGeom>
              <a:avLst/>
              <a:gdLst/>
              <a:ahLst/>
              <a:cxnLst/>
              <a:rect l="l" t="t" r="r" b="b"/>
              <a:pathLst>
                <a:path w="910729" h="872645">
                  <a:moveTo>
                    <a:pt x="455364" y="0"/>
                  </a:moveTo>
                  <a:cubicBezTo>
                    <a:pt x="203874" y="0"/>
                    <a:pt x="0" y="195348"/>
                    <a:pt x="0" y="436323"/>
                  </a:cubicBezTo>
                  <a:cubicBezTo>
                    <a:pt x="0" y="677297"/>
                    <a:pt x="203874" y="872645"/>
                    <a:pt x="455364" y="872645"/>
                  </a:cubicBezTo>
                  <a:cubicBezTo>
                    <a:pt x="706855" y="872645"/>
                    <a:pt x="910729" y="677297"/>
                    <a:pt x="910729" y="436323"/>
                  </a:cubicBezTo>
                  <a:cubicBezTo>
                    <a:pt x="910729" y="195348"/>
                    <a:pt x="706855" y="0"/>
                    <a:pt x="455364" y="0"/>
                  </a:cubicBezTo>
                  <a:close/>
                </a:path>
              </a:pathLst>
            </a:custGeom>
            <a:solidFill>
              <a:srgbClr val="EFE4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5381" y="24660"/>
              <a:ext cx="739967" cy="76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4749" y="7168639"/>
            <a:ext cx="5399664" cy="1543050"/>
            <a:chOff x="0" y="0"/>
            <a:chExt cx="142213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2134" cy="406400"/>
            </a:xfrm>
            <a:custGeom>
              <a:avLst/>
              <a:gdLst/>
              <a:ahLst/>
              <a:cxnLst/>
              <a:rect l="l" t="t" r="r" b="b"/>
              <a:pathLst>
                <a:path w="1422134" h="406400">
                  <a:moveTo>
                    <a:pt x="1218934" y="0"/>
                  </a:moveTo>
                  <a:cubicBezTo>
                    <a:pt x="1331158" y="0"/>
                    <a:pt x="1422134" y="90976"/>
                    <a:pt x="1422134" y="203200"/>
                  </a:cubicBezTo>
                  <a:cubicBezTo>
                    <a:pt x="1422134" y="315424"/>
                    <a:pt x="1331158" y="406400"/>
                    <a:pt x="12189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ECE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2213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91092" y="2298173"/>
            <a:ext cx="14039808" cy="121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</a:pPr>
            <a:r>
              <a:rPr lang="en-US" sz="3428" b="1" spc="-34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Initially, 3,000 student records were available. Due to computational considerations, we analyzed the first 2,000 records.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745" y="528638"/>
            <a:ext cx="1417071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49"/>
              </a:lnSpc>
            </a:pPr>
            <a:r>
              <a:rPr lang="en-US" sz="7499" b="1" spc="-74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749" y="7710611"/>
            <a:ext cx="5575727" cy="50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 b="1" u="none" strike="noStrike" spc="-38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Weekend_Usage_Hours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9268" y="7328025"/>
            <a:ext cx="2657475" cy="119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KEY </a:t>
            </a:r>
          </a:p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VARIABLES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66532" y="7168639"/>
            <a:ext cx="5399664" cy="1584364"/>
            <a:chOff x="0" y="0"/>
            <a:chExt cx="1422134" cy="4172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2134" cy="417281"/>
            </a:xfrm>
            <a:custGeom>
              <a:avLst/>
              <a:gdLst/>
              <a:ahLst/>
              <a:cxnLst/>
              <a:rect l="l" t="t" r="r" b="b"/>
              <a:pathLst>
                <a:path w="1422134" h="417281">
                  <a:moveTo>
                    <a:pt x="1218934" y="0"/>
                  </a:moveTo>
                  <a:cubicBezTo>
                    <a:pt x="1331158" y="0"/>
                    <a:pt x="1422134" y="93412"/>
                    <a:pt x="1422134" y="208640"/>
                  </a:cubicBezTo>
                  <a:cubicBezTo>
                    <a:pt x="1422134" y="323869"/>
                    <a:pt x="1331158" y="417281"/>
                    <a:pt x="1218934" y="417281"/>
                  </a:cubicBezTo>
                  <a:lnTo>
                    <a:pt x="203200" y="417281"/>
                  </a:lnTo>
                  <a:cubicBezTo>
                    <a:pt x="90976" y="417281"/>
                    <a:pt x="0" y="323869"/>
                    <a:pt x="0" y="208640"/>
                  </a:cubicBezTo>
                  <a:cubicBezTo>
                    <a:pt x="0" y="934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ECE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22134" cy="474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06845" y="7543030"/>
            <a:ext cx="5406452" cy="99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3899" b="1" u="none" strike="noStrike" spc="-38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Measured using students’ GPA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5638" y="4272844"/>
            <a:ext cx="14039808" cy="121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</a:pPr>
            <a:r>
              <a:rPr lang="en-US" sz="3428" b="1" spc="-34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Only students in the 9th grade were selected for this study to maintain a consistent academic level across all observations.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97863" y="2007802"/>
            <a:ext cx="18970390" cy="1502786"/>
          </a:xfrm>
          <a:prstGeom prst="rect">
            <a:avLst/>
          </a:prstGeom>
          <a:solidFill>
            <a:srgbClr val="F1E4CC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931823" cy="10287000"/>
            <a:chOff x="0" y="0"/>
            <a:chExt cx="812800" cy="1206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206216"/>
            </a:xfrm>
            <a:custGeom>
              <a:avLst/>
              <a:gdLst/>
              <a:ahLst/>
              <a:cxnLst/>
              <a:rect l="l" t="t" r="r" b="b"/>
              <a:pathLst>
                <a:path w="812800" h="1206216">
                  <a:moveTo>
                    <a:pt x="0" y="0"/>
                  </a:moveTo>
                  <a:lnTo>
                    <a:pt x="812800" y="0"/>
                  </a:lnTo>
                  <a:lnTo>
                    <a:pt x="812800" y="1206216"/>
                  </a:lnTo>
                  <a:lnTo>
                    <a:pt x="0" y="1206216"/>
                  </a:lnTo>
                  <a:close/>
                </a:path>
              </a:pathLst>
            </a:custGeom>
            <a:blipFill>
              <a:blip r:embed="rId2"/>
              <a:stretch>
                <a:fillRect t="-569" b="-56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327935" y="2273420"/>
            <a:ext cx="869337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59"/>
              </a:lnSpc>
            </a:pPr>
            <a:r>
              <a:rPr lang="en-US" sz="6300" b="1" spc="-63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GROUP CLASSIFICATION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7935" y="3993101"/>
            <a:ext cx="869337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99"/>
              </a:lnSpc>
            </a:pPr>
            <a:r>
              <a:rPr lang="en-US" sz="2999" b="1" spc="-29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We calculated the median of weekend phone usage across all students. This value served as the threshold to create two groups: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7935" y="6202241"/>
            <a:ext cx="8693378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b="1" spc="-2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High Usage Group: Students whose phone usage exceeds the median.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b="1" spc="-2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Low Usage Group: Students whose phone usage is at or below the median.</a:t>
            </a:r>
          </a:p>
        </p:txBody>
      </p:sp>
      <p:sp>
        <p:nvSpPr>
          <p:cNvPr id="8" name="AutoShape 8"/>
          <p:cNvSpPr/>
          <p:nvPr/>
        </p:nvSpPr>
        <p:spPr>
          <a:xfrm>
            <a:off x="8327935" y="5778378"/>
            <a:ext cx="869337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310" y="9220200"/>
            <a:ext cx="16163380" cy="7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1"/>
              </a:lnSpc>
            </a:pPr>
            <a:r>
              <a:rPr lang="en-US" sz="4748" b="1" spc="-4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HISTOGRAM OF WEEKEND PHONE USAGE</a:t>
            </a:r>
          </a:p>
        </p:txBody>
      </p:sp>
      <p:sp>
        <p:nvSpPr>
          <p:cNvPr id="3" name="AutoShape 3"/>
          <p:cNvSpPr/>
          <p:nvPr/>
        </p:nvSpPr>
        <p:spPr>
          <a:xfrm>
            <a:off x="961480" y="9098714"/>
            <a:ext cx="16230600" cy="64082"/>
          </a:xfrm>
          <a:prstGeom prst="rect">
            <a:avLst/>
          </a:prstGeom>
          <a:solidFill>
            <a:srgbClr val="F8DA91"/>
          </a:solidFill>
        </p:spPr>
      </p:sp>
      <p:sp>
        <p:nvSpPr>
          <p:cNvPr id="4" name="Freeform 4"/>
          <p:cNvSpPr/>
          <p:nvPr/>
        </p:nvSpPr>
        <p:spPr>
          <a:xfrm>
            <a:off x="3170070" y="431349"/>
            <a:ext cx="11813422" cy="8277656"/>
          </a:xfrm>
          <a:custGeom>
            <a:avLst/>
            <a:gdLst/>
            <a:ahLst/>
            <a:cxnLst/>
            <a:rect l="l" t="t" r="r" b="b"/>
            <a:pathLst>
              <a:path w="11813422" h="8277656">
                <a:moveTo>
                  <a:pt x="0" y="0"/>
                </a:moveTo>
                <a:lnTo>
                  <a:pt x="11813421" y="0"/>
                </a:lnTo>
                <a:lnTo>
                  <a:pt x="11813421" y="8277656"/>
                </a:lnTo>
                <a:lnTo>
                  <a:pt x="0" y="82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1480" y="9098714"/>
            <a:ext cx="16230600" cy="64082"/>
          </a:xfrm>
          <a:prstGeom prst="rect">
            <a:avLst/>
          </a:prstGeom>
          <a:solidFill>
            <a:srgbClr val="A17063"/>
          </a:solidFill>
        </p:spPr>
      </p:sp>
      <p:sp>
        <p:nvSpPr>
          <p:cNvPr id="3" name="Freeform 3"/>
          <p:cNvSpPr/>
          <p:nvPr/>
        </p:nvSpPr>
        <p:spPr>
          <a:xfrm>
            <a:off x="3424382" y="653030"/>
            <a:ext cx="11439236" cy="8015465"/>
          </a:xfrm>
          <a:custGeom>
            <a:avLst/>
            <a:gdLst/>
            <a:ahLst/>
            <a:cxnLst/>
            <a:rect l="l" t="t" r="r" b="b"/>
            <a:pathLst>
              <a:path w="11439236" h="8015465">
                <a:moveTo>
                  <a:pt x="0" y="0"/>
                </a:moveTo>
                <a:lnTo>
                  <a:pt x="11439236" y="0"/>
                </a:lnTo>
                <a:lnTo>
                  <a:pt x="11439236" y="8015465"/>
                </a:lnTo>
                <a:lnTo>
                  <a:pt x="0" y="801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2310" y="9220200"/>
            <a:ext cx="16163380" cy="7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1"/>
              </a:lnSpc>
            </a:pPr>
            <a:r>
              <a:rPr lang="en-US" sz="4748" b="1" spc="-4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BOXPLOT OF ACADEMIC PERFORMANCE BY GROUP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1480" y="9098714"/>
            <a:ext cx="16230600" cy="64082"/>
          </a:xfrm>
          <a:prstGeom prst="rect">
            <a:avLst/>
          </a:prstGeom>
          <a:solidFill>
            <a:srgbClr val="EFD187"/>
          </a:solidFill>
        </p:spPr>
      </p:sp>
      <p:sp>
        <p:nvSpPr>
          <p:cNvPr id="3" name="Freeform 3"/>
          <p:cNvSpPr/>
          <p:nvPr/>
        </p:nvSpPr>
        <p:spPr>
          <a:xfrm>
            <a:off x="3424382" y="653030"/>
            <a:ext cx="11439236" cy="8015465"/>
          </a:xfrm>
          <a:custGeom>
            <a:avLst/>
            <a:gdLst/>
            <a:ahLst/>
            <a:cxnLst/>
            <a:rect l="l" t="t" r="r" b="b"/>
            <a:pathLst>
              <a:path w="11439236" h="8015465">
                <a:moveTo>
                  <a:pt x="0" y="0"/>
                </a:moveTo>
                <a:lnTo>
                  <a:pt x="11439236" y="0"/>
                </a:lnTo>
                <a:lnTo>
                  <a:pt x="11439236" y="8015465"/>
                </a:lnTo>
                <a:lnTo>
                  <a:pt x="0" y="801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2310" y="9220200"/>
            <a:ext cx="16163380" cy="7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1"/>
              </a:lnSpc>
            </a:pPr>
            <a:r>
              <a:rPr lang="en-US" sz="4748" b="1" spc="-4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BOXPLOT OF ACADEMIC PERFORMANCE BY GROUP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1480" y="9098714"/>
            <a:ext cx="16230600" cy="64082"/>
          </a:xfrm>
          <a:prstGeom prst="rect">
            <a:avLst/>
          </a:prstGeom>
          <a:solidFill>
            <a:srgbClr val="6E3A2D"/>
          </a:solidFill>
        </p:spPr>
      </p:sp>
      <p:sp>
        <p:nvSpPr>
          <p:cNvPr id="3" name="Freeform 3"/>
          <p:cNvSpPr/>
          <p:nvPr/>
        </p:nvSpPr>
        <p:spPr>
          <a:xfrm>
            <a:off x="3409088" y="560729"/>
            <a:ext cx="11469824" cy="8036898"/>
          </a:xfrm>
          <a:custGeom>
            <a:avLst/>
            <a:gdLst/>
            <a:ahLst/>
            <a:cxnLst/>
            <a:rect l="l" t="t" r="r" b="b"/>
            <a:pathLst>
              <a:path w="11469824" h="8036898">
                <a:moveTo>
                  <a:pt x="0" y="0"/>
                </a:moveTo>
                <a:lnTo>
                  <a:pt x="11469824" y="0"/>
                </a:lnTo>
                <a:lnTo>
                  <a:pt x="11469824" y="8036898"/>
                </a:lnTo>
                <a:lnTo>
                  <a:pt x="0" y="803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2310" y="9220200"/>
            <a:ext cx="16163380" cy="7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1"/>
              </a:lnSpc>
            </a:pPr>
            <a:r>
              <a:rPr lang="en-US" sz="4748" b="1" spc="-47">
                <a:solidFill>
                  <a:srgbClr val="323232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BAR CHART OF MEAN GPA BY GROUP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544</Words>
  <Application>Microsoft Office PowerPoint</Application>
  <PresentationFormat>Personalizado</PresentationFormat>
  <Paragraphs>58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Barlow Condensed Bold</vt:lpstr>
      <vt:lpstr>Calibri</vt:lpstr>
      <vt:lpstr>Wingdings</vt:lpstr>
      <vt:lpstr>TT Hoves Bold</vt:lpstr>
      <vt:lpstr>Roboto Condensed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Market Analysis Presentation</dc:title>
  <dc:creator>let_m</dc:creator>
  <cp:lastModifiedBy>manuel de la cruz cruz</cp:lastModifiedBy>
  <cp:revision>2</cp:revision>
  <dcterms:created xsi:type="dcterms:W3CDTF">2006-08-16T00:00:00Z</dcterms:created>
  <dcterms:modified xsi:type="dcterms:W3CDTF">2025-08-06T03:58:45Z</dcterms:modified>
  <dc:identifier>DAGuq4L2f6g</dc:identifier>
</cp:coreProperties>
</file>